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5" r:id="rId5"/>
    <p:sldId id="263" r:id="rId6"/>
    <p:sldId id="264" r:id="rId7"/>
    <p:sldId id="270" r:id="rId8"/>
    <p:sldId id="268" r:id="rId9"/>
    <p:sldId id="269" r:id="rId10"/>
    <p:sldId id="267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86"/>
  </p:normalViewPr>
  <p:slideViewPr>
    <p:cSldViewPr>
      <p:cViewPr varScale="1">
        <p:scale>
          <a:sx n="100" d="100"/>
          <a:sy n="100" d="100"/>
        </p:scale>
        <p:origin x="96" y="26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65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569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03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63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75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411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74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1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5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14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65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1A243-10AB-47CA-B84F-1F5F754A3C4E}" type="datetimeFigureOut">
              <a:rPr lang="zh-TW" altLang="en-US" smtClean="0"/>
              <a:t>2026/3/18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13877-120F-41F5-88BB-1C3A6C2595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16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hem.thu.edu.tw/web/page/page.php?scid=91&amp;sid=12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dirty="0">
                <a:latin typeface="Microsoft JhengHei" charset="-120"/>
                <a:ea typeface="Microsoft JhengHei" charset="-120"/>
                <a:cs typeface="Microsoft JhengHei" charset="-120"/>
              </a:rPr>
              <a:t>碩博士提口試步驟</a:t>
            </a:r>
            <a:br>
              <a:rPr lang="en-US" altLang="zh-TW" sz="3200" dirty="0">
                <a:latin typeface="Microsoft JhengHei" charset="-120"/>
                <a:ea typeface="Microsoft JhengHei" charset="-120"/>
                <a:cs typeface="Microsoft JhengHei" charset="-120"/>
              </a:rPr>
            </a:br>
            <a:r>
              <a:rPr lang="en-US" altLang="zh-TW" sz="3200" dirty="0">
                <a:latin typeface="Microsoft JhengHei" charset="-120"/>
                <a:ea typeface="Microsoft JhengHei" charset="-120"/>
                <a:cs typeface="Microsoft JhengHei" charset="-120"/>
              </a:rPr>
              <a:t> Procedure for a Dissertation Defense</a:t>
            </a:r>
            <a:endParaRPr lang="zh-TW" altLang="en-US" sz="32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301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8.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告訴承辦人你的口試時間及地點，送出後列印</a:t>
            </a:r>
            <a:r>
              <a:rPr lang="zh-TW" altLang="en-US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研究生學位考試申請表 </a:t>
            </a:r>
            <a:r>
              <a:rPr lang="en-US" altLang="zh-TW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</a:t>
            </a:r>
            <a:r>
              <a:rPr lang="zh-TW" altLang="en-US" sz="200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通關素材七</a:t>
            </a:r>
            <a:r>
              <a:rPr lang="en-US" altLang="zh-TW" sz="200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)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口試申請完成，後續系辦及學校會幫你處理。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Giving your date and location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to office, and print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“</a:t>
            </a:r>
            <a:r>
              <a:rPr lang="zh-TW" altLang="en-US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研究生學位考試申請表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”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Your application procedure would be confirmed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and deal with by office.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(To be continued……)</a:t>
            </a:r>
          </a:p>
        </p:txBody>
      </p:sp>
      <p:sp>
        <p:nvSpPr>
          <p:cNvPr id="9" name="AutoShape 2" descr="ãé æ¨ è²¼åãçåçæå°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3784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sp>
        <p:nvSpPr>
          <p:cNvPr id="15" name="內容版面配置區 2"/>
          <p:cNvSpPr>
            <a:spLocks noGrp="1"/>
          </p:cNvSpPr>
          <p:nvPr>
            <p:ph idx="1"/>
          </p:nvPr>
        </p:nvSpPr>
        <p:spPr>
          <a:xfrm>
            <a:off x="467544" y="1417639"/>
            <a:ext cx="8229600" cy="20113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你家老闆大人今天終於答應你可以提口試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~~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你必須在</a:t>
            </a:r>
            <a:r>
              <a:rPr lang="en-US" altLang="zh-TW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115.07.15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前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提出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，錯過要再等到新學期開始喔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~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Please apply the dissertation defense </a:t>
            </a:r>
            <a:r>
              <a:rPr lang="en-US" altLang="zh-TW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before Jul 15th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Otherwise, you may missed the deadline and please apply to the next semester.</a:t>
            </a:r>
          </a:p>
        </p:txBody>
      </p:sp>
      <p:pic>
        <p:nvPicPr>
          <p:cNvPr id="16" name="Picture 2" descr="ãç ç©¶ç è²¼åãçåçæå°çµæ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725" y="4283396"/>
            <a:ext cx="2520280" cy="2179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ãç ç©¶ç è²¼åãçåçæå°çµæ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97" y="4268703"/>
            <a:ext cx="2376264" cy="2055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ãå£è©¦ è²¼åãçåçæå°çµæ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439" y="4221088"/>
            <a:ext cx="1732063" cy="2242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941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1.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你需先請示老闆大人要拜託哪位教授擔任口試召集人，並邀請哪幾位教授當你的口委。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At first, you may discuss with your director professor, and confirm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which professor would become your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convener, and invited who be your committee members.</a:t>
            </a:r>
          </a:p>
          <a:p>
            <a:pPr marL="0" indent="0">
              <a:lnSpc>
                <a:spcPct val="150000"/>
              </a:lnSpc>
              <a:buNone/>
            </a:pPr>
            <a:endParaRPr lang="zh-TW" altLang="en-US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691787"/>
            <a:ext cx="2448272" cy="216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434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323528" y="1417638"/>
            <a:ext cx="8512497" cy="513742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2.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確認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口試時間及地點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本系適合口試有兩間場地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-(CH209&amp;CH011)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請利用本系現上教室預約系統預約時間。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  <a:hlinkClick r:id="rId2"/>
              </a:rPr>
              <a:t>http://chem.thu.edu.tw/web/page/page.php?scid=91&amp;sid=126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Confirm the </a:t>
            </a:r>
            <a:r>
              <a:rPr lang="en-US" altLang="zh-TW" sz="2000" b="1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date and place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 for your dissertation defense.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CH209 and CH011 would recommend to use.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Please check the website to reserve the space.</a:t>
            </a:r>
            <a:b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</a:b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  <a:hlinkClick r:id="rId2"/>
              </a:rPr>
              <a:t>http://chem.thu.edu.tw/web/page/page.php?scid=91&amp;sid=126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9078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ãé æ¨ è²¼åãçåçæå°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13" name="內容版面配置區 2"/>
          <p:cNvSpPr>
            <a:spLocks noGrp="1"/>
          </p:cNvSpPr>
          <p:nvPr>
            <p:ph idx="1"/>
          </p:nvPr>
        </p:nvSpPr>
        <p:spPr>
          <a:xfrm>
            <a:off x="457200" y="1127891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3.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領旨後，需至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學生資訊系統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學位考試申請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填寫跟他糾纏兩年的</a:t>
            </a:r>
            <a:r>
              <a:rPr lang="zh-TW" altLang="en-US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論文題目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，送出後列印</a:t>
            </a:r>
            <a:r>
              <a:rPr lang="zh-TW" altLang="en-US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教授指導同意書 </a:t>
            </a:r>
            <a:r>
              <a:rPr lang="en-US" altLang="zh-TW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</a:t>
            </a:r>
            <a:r>
              <a:rPr lang="zh-TW" altLang="en-US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通關素材一</a:t>
            </a:r>
            <a:r>
              <a:rPr lang="en-US" altLang="zh-TW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)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，蓋上</a:t>
            </a:r>
            <a:r>
              <a:rPr lang="zh-TW" altLang="en-US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玉璽 </a:t>
            </a:r>
            <a:r>
              <a:rPr lang="en-US" altLang="zh-TW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</a:t>
            </a:r>
            <a:r>
              <a:rPr lang="zh-TW" altLang="en-US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教授簽名</a:t>
            </a:r>
            <a:r>
              <a:rPr lang="en-US" altLang="zh-TW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)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Logging in your student system, choose”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學位考試申請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” and type all of the details about your thesis, and </a:t>
            </a:r>
            <a:r>
              <a:rPr lang="en-US" altLang="zh-TW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print</a:t>
            </a:r>
            <a:r>
              <a:rPr lang="zh-TW" altLang="en-US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r>
              <a:rPr lang="en-US" altLang="zh-TW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the document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 to your professor for signing.</a:t>
            </a:r>
            <a:endParaRPr lang="zh-TW" altLang="en-US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95" t="19309"/>
          <a:stretch/>
        </p:blipFill>
        <p:spPr bwMode="auto">
          <a:xfrm>
            <a:off x="259307" y="4575809"/>
            <a:ext cx="2265785" cy="2279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矩形 14"/>
          <p:cNvSpPr/>
          <p:nvPr/>
        </p:nvSpPr>
        <p:spPr>
          <a:xfrm>
            <a:off x="744127" y="5966576"/>
            <a:ext cx="129614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755" y="3900579"/>
            <a:ext cx="603885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矩形 16"/>
          <p:cNvSpPr/>
          <p:nvPr/>
        </p:nvSpPr>
        <p:spPr>
          <a:xfrm>
            <a:off x="4345687" y="4431793"/>
            <a:ext cx="93610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0062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ãé æ¨ è²¼åãçåçæå°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4.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至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學生資訊系統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考試委員名單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填寫</a:t>
            </a:r>
            <a:r>
              <a:rPr lang="zh-TW" altLang="en-US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口試委員相關資料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，送出。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Filling up the details of committee members in student system.</a:t>
            </a:r>
            <a:endParaRPr lang="zh-TW" altLang="en-US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3737355"/>
            <a:ext cx="2217117" cy="2825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矩形 12"/>
          <p:cNvSpPr/>
          <p:nvPr/>
        </p:nvSpPr>
        <p:spPr>
          <a:xfrm>
            <a:off x="827584" y="5373216"/>
            <a:ext cx="129614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861048"/>
            <a:ext cx="6318312" cy="2779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7883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475861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5.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至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化學系網頁文件下載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化學系研究生論文口試學位論文專業檢核表</a:t>
            </a:r>
            <a:r>
              <a:rPr lang="en-US" altLang="zh-TW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</a:t>
            </a:r>
            <a:r>
              <a:rPr lang="zh-TW" altLang="en-US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通關素材二</a:t>
            </a:r>
            <a:r>
              <a:rPr lang="en-US" altLang="zh-TW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)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填寫</a:t>
            </a:r>
            <a:r>
              <a:rPr lang="zh-TW" altLang="en-US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學號、姓名及論文題目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，經指導教授及檢核委員簽名。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Download</a:t>
            </a:r>
            <a:r>
              <a:rPr lang="en-US" altLang="zh-TW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”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化學系研究生論文口試學位論文專業檢核表</a:t>
            </a:r>
            <a:r>
              <a:rPr lang="en-US" altLang="zh-TW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”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from Chemistry website, and fill up your Student ID, name, and thesis.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 </a:t>
            </a:r>
            <a:r>
              <a:rPr lang="en-US" altLang="zh-TW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Please print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 and let your professor and 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committee members sign.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  <a:sym typeface="Wingdings"/>
              </a:rPr>
              <a:t> </a:t>
            </a:r>
            <a:endParaRPr lang="zh-TW" altLang="en-US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D28DC664-442B-4E9B-84C2-EF270AB6F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799187"/>
            <a:ext cx="5125315" cy="2058813"/>
          </a:xfrm>
          <a:prstGeom prst="rect">
            <a:avLst/>
          </a:prstGeom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9A08CD02-3DC9-4CF1-A0CA-220D12140DDD}"/>
              </a:ext>
            </a:extLst>
          </p:cNvPr>
          <p:cNvSpPr/>
          <p:nvPr/>
        </p:nvSpPr>
        <p:spPr>
          <a:xfrm>
            <a:off x="475861" y="5684577"/>
            <a:ext cx="129614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642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12" name="內容版面配置區 2"/>
          <p:cNvSpPr>
            <a:spLocks noGrp="1"/>
          </p:cNvSpPr>
          <p:nvPr>
            <p:ph idx="1"/>
          </p:nvPr>
        </p:nvSpPr>
        <p:spPr>
          <a:xfrm>
            <a:off x="463367" y="1196752"/>
            <a:ext cx="8229600" cy="532373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6.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列印你的</a:t>
            </a:r>
            <a:r>
              <a:rPr lang="zh-TW" altLang="en-US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論文初稿、論文原創性比對報告</a:t>
            </a:r>
            <a:r>
              <a:rPr lang="en-US" altLang="zh-TW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</a:t>
            </a:r>
            <a:r>
              <a:rPr lang="zh-TW" altLang="en-US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需本人及指導教授簽名、壓日期</a:t>
            </a:r>
            <a:r>
              <a:rPr lang="en-US" altLang="zh-TW" sz="2000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) </a:t>
            </a:r>
            <a:r>
              <a:rPr lang="zh-TW" altLang="en-US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、歷年成績單及論文壁報展出證明</a:t>
            </a:r>
            <a:r>
              <a:rPr lang="en-US" altLang="zh-TW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</a:t>
            </a:r>
            <a:r>
              <a:rPr lang="zh-TW" altLang="en-US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通關素材三、四、五及六</a:t>
            </a:r>
            <a:r>
              <a:rPr lang="en-US" altLang="zh-TW" sz="2000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) 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Print your </a:t>
            </a:r>
            <a:r>
              <a:rPr lang="en-US" altLang="zh-TW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whole thesis (first draft), transcript (all academic years), and the proof of your thesis poster</a:t>
            </a:r>
            <a:r>
              <a:rPr lang="en-US" altLang="zh-TW" sz="2000" b="1" u="sng" dirty="0">
                <a:latin typeface="Microsoft JhengHei" charset="-120"/>
                <a:ea typeface="Microsoft JhengHei" charset="-120"/>
                <a:cs typeface="Microsoft JhengHei" charset="-12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TW" sz="2000" b="1" u="sng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補充說明：此初稿只是為證明你有資格申請口試，不需華麗包裝，待口試申請結束後就會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還給你還給你還給你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Notes: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The first draft of thesis would be returned to you after confirming your qualification of dissertation defense.</a:t>
            </a:r>
            <a:endParaRPr lang="zh-TW" altLang="en-US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7432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ãé æ¨ è²¼åãçåçæå°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0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dirty="0">
                <a:latin typeface="Microsoft JhengHei" charset="-120"/>
                <a:ea typeface="Microsoft JhengHei" charset="-120"/>
                <a:cs typeface="Microsoft JhengHei" charset="-120"/>
              </a:rPr>
              <a:t>口試申請</a:t>
            </a:r>
            <a:r>
              <a:rPr lang="en-US" altLang="zh-TW" dirty="0">
                <a:latin typeface="Microsoft JhengHei" charset="-120"/>
                <a:ea typeface="Microsoft JhengHei" charset="-120"/>
                <a:cs typeface="Microsoft JhengHei" charset="-120"/>
              </a:rPr>
              <a:t> Application</a:t>
            </a:r>
            <a:endParaRPr lang="zh-TW" altLang="en-US" dirty="0">
              <a:latin typeface="王漢宗特圓體繁" panose="02020300000000000000" pitchFamily="18" charset="-120"/>
              <a:ea typeface="王漢宗特圓體繁" panose="02020300000000000000" pitchFamily="18" charset="-120"/>
            </a:endParaRPr>
          </a:p>
        </p:txBody>
      </p:sp>
      <p:sp>
        <p:nvSpPr>
          <p:cNvPr id="11" name="內容版面配置區 2"/>
          <p:cNvSpPr>
            <a:spLocks noGrp="1"/>
          </p:cNvSpPr>
          <p:nvPr>
            <p:ph idx="1"/>
          </p:nvPr>
        </p:nvSpPr>
        <p:spPr>
          <a:xfrm>
            <a:off x="385396" y="1166018"/>
            <a:ext cx="8229600" cy="47977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Step 7.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帶著你那五樣通關素材，並於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上班時間</a:t>
            </a:r>
            <a:r>
              <a:rPr lang="en-US" altLang="zh-TW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請參考下表</a:t>
            </a:r>
            <a:r>
              <a:rPr lang="en-US" altLang="zh-TW" sz="2000" dirty="0">
                <a:solidFill>
                  <a:srgbClr val="FF000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)</a:t>
            </a:r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至系辦，超過時間請參考加班費計算表。</a:t>
            </a:r>
            <a:endParaRPr lang="en-US" altLang="zh-TW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Please bring </a:t>
            </a:r>
            <a:r>
              <a:rPr lang="en-US" altLang="zh-TW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whole printed document</a:t>
            </a:r>
            <a:r>
              <a:rPr lang="zh-TW" altLang="en-US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 </a:t>
            </a:r>
            <a:r>
              <a:rPr lang="en-US" altLang="zh-TW" sz="2000" b="1" u="sng" dirty="0">
                <a:solidFill>
                  <a:schemeClr val="accent6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(orange underline)</a:t>
            </a:r>
            <a:r>
              <a:rPr lang="en-US" altLang="zh-TW" sz="2000" dirty="0">
                <a:latin typeface="Microsoft JhengHei" charset="-120"/>
                <a:ea typeface="Microsoft JhengHei" charset="-120"/>
                <a:cs typeface="Microsoft JhengHei" charset="-120"/>
              </a:rPr>
              <a:t> to Office.</a:t>
            </a:r>
          </a:p>
          <a:p>
            <a:pPr marL="0" indent="0">
              <a:lnSpc>
                <a:spcPct val="150000"/>
              </a:lnSpc>
              <a:buNone/>
            </a:pPr>
            <a:endParaRPr lang="zh-TW" altLang="en-US" sz="2000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830" y="3428999"/>
            <a:ext cx="4130824" cy="28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24F733FC-2107-466F-B3C1-BC275313C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129030"/>
              </p:ext>
            </p:extLst>
          </p:nvPr>
        </p:nvGraphicFramePr>
        <p:xfrm>
          <a:off x="251520" y="3428999"/>
          <a:ext cx="4248676" cy="253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321193285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85229119"/>
                    </a:ext>
                  </a:extLst>
                </a:gridCol>
                <a:gridCol w="1656388">
                  <a:extLst>
                    <a:ext uri="{9D8B030D-6E8A-4147-A177-3AD203B41FA5}">
                      <a16:colId xmlns:a16="http://schemas.microsoft.com/office/drawing/2014/main" val="98638650"/>
                    </a:ext>
                  </a:extLst>
                </a:gridCol>
              </a:tblGrid>
              <a:tr h="569355"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上班日期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上班時間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4588620"/>
                  </a:ext>
                </a:extLst>
              </a:tr>
              <a:tr h="98272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Winter summer vacation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Mon.</a:t>
                      </a:r>
                      <a:r>
                        <a:rPr lang="zh-TW" altLang="en-US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Thu.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8:00~12:00</a:t>
                      </a:r>
                      <a:r>
                        <a:rPr lang="zh-TW" altLang="en-US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；</a:t>
                      </a:r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13:30~16:00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2913330"/>
                  </a:ext>
                </a:extLst>
              </a:tr>
              <a:tr h="98272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Semester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Mon.</a:t>
                      </a:r>
                      <a:r>
                        <a:rPr lang="zh-TW" altLang="en-US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Fri.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8:00~12:00</a:t>
                      </a:r>
                      <a:r>
                        <a:rPr lang="zh-TW" altLang="en-US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；</a:t>
                      </a:r>
                      <a:r>
                        <a:rPr lang="en-US" altLang="zh-TW" sz="18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13:30~17:00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5729855"/>
                  </a:ext>
                </a:extLst>
              </a:tr>
            </a:tbl>
          </a:graphicData>
        </a:graphic>
      </p:graphicFrame>
      <p:pic>
        <p:nvPicPr>
          <p:cNvPr id="14" name="Picture 2" descr="ãå°æµ£ç è²¼åãçåçæå°çµæ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504" y="5542782"/>
            <a:ext cx="1728192" cy="1414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64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715</Words>
  <Application>Microsoft Office PowerPoint</Application>
  <PresentationFormat>如螢幕大小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王漢宗特圓體繁</vt:lpstr>
      <vt:lpstr>微軟正黑體</vt:lpstr>
      <vt:lpstr>微軟正黑體</vt:lpstr>
      <vt:lpstr>新細明體</vt:lpstr>
      <vt:lpstr>Arial</vt:lpstr>
      <vt:lpstr>Calibri</vt:lpstr>
      <vt:lpstr>Wingdings</vt:lpstr>
      <vt:lpstr>Office 佈景主題</vt:lpstr>
      <vt:lpstr>碩博士提口試步驟  Procedure for a Dissertation Defense</vt:lpstr>
      <vt:lpstr>口試申請 Application</vt:lpstr>
      <vt:lpstr>口試申請 Application</vt:lpstr>
      <vt:lpstr>口試申請 Application</vt:lpstr>
      <vt:lpstr>口試申請 Application</vt:lpstr>
      <vt:lpstr>口試申請 Application</vt:lpstr>
      <vt:lpstr>口試申請 Application</vt:lpstr>
      <vt:lpstr>口試申請 Application</vt:lpstr>
      <vt:lpstr>口試申請 Application</vt:lpstr>
      <vt:lpstr>口試申請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碩博士提口試步驟</dc:title>
  <dc:creator>陳薇安</dc:creator>
  <cp:lastModifiedBy>化學系 chem</cp:lastModifiedBy>
  <cp:revision>29</cp:revision>
  <dcterms:created xsi:type="dcterms:W3CDTF">2019-06-03T06:37:56Z</dcterms:created>
  <dcterms:modified xsi:type="dcterms:W3CDTF">2026-03-18T08:55:27Z</dcterms:modified>
</cp:coreProperties>
</file>